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 autoAdjust="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FB02D2-1FDC-47D2-90CA-E1E1C30FCC61}" type="datetimeFigureOut">
              <a:rPr lang="pt-PT" smtClean="0"/>
              <a:pPr/>
              <a:t>09-12-2010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F3267D-D2E3-492C-AB41-FE5AE93B59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5184648"/>
            <a:ext cx="9144000" cy="1673352"/>
          </a:xfrm>
        </p:spPr>
        <p:txBody>
          <a:bodyPr anchor="ctr">
            <a:normAutofit/>
          </a:bodyPr>
          <a:lstStyle/>
          <a:p>
            <a:pPr algn="ctr"/>
            <a:r>
              <a:rPr lang="pt-PT" sz="5400" dirty="0" smtClean="0">
                <a:solidFill>
                  <a:schemeClr val="tx1"/>
                </a:solidFill>
              </a:rPr>
              <a:t>O que existe no Sistema Solar</a:t>
            </a:r>
            <a:endParaRPr lang="pt-PT" sz="5400" dirty="0">
              <a:solidFill>
                <a:schemeClr val="tx1"/>
              </a:solidFill>
            </a:endParaRPr>
          </a:p>
        </p:txBody>
      </p:sp>
      <p:pic>
        <p:nvPicPr>
          <p:cNvPr id="7" name="Imagem 6" descr="800px-Solar_sy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085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 smtClean="0">
                <a:solidFill>
                  <a:schemeClr val="bg1"/>
                </a:solidFill>
              </a:rPr>
              <a:t>Urano</a:t>
            </a:r>
            <a:r>
              <a:rPr lang="pt-PT" dirty="0" smtClean="0">
                <a:solidFill>
                  <a:schemeClr val="bg1"/>
                </a:solidFill>
              </a:rPr>
              <a:t>  </a:t>
            </a:r>
            <a:r>
              <a:rPr lang="pt-PT" dirty="0" smtClean="0"/>
              <a:t> </a:t>
            </a:r>
            <a:endParaRPr lang="pt-PT" dirty="0"/>
          </a:p>
        </p:txBody>
      </p:sp>
      <p:pic>
        <p:nvPicPr>
          <p:cNvPr id="4" name="Marcador de Posição de Conteúdo 3" descr="591px-Uranu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1916832"/>
            <a:ext cx="2411547" cy="244827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869160"/>
            <a:ext cx="63904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51 118  km</a:t>
            </a:r>
            <a:br>
              <a:rPr lang="pt-PT" b="1" dirty="0" smtClean="0"/>
            </a:br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8,1156 × 10</a:t>
            </a:r>
            <a:r>
              <a:rPr lang="pt-PT" b="1" baseline="30000" dirty="0" smtClean="0"/>
              <a:t>9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endParaRPr lang="pt-PT" b="1" u="sng" dirty="0" smtClean="0"/>
          </a:p>
          <a:p>
            <a:r>
              <a:rPr lang="pt-PT" b="1" dirty="0" smtClean="0"/>
              <a:t>Temperatura média:</a:t>
            </a:r>
            <a:r>
              <a:rPr lang="pt-PT" b="1" u="sng" dirty="0" smtClean="0"/>
              <a:t>			</a:t>
            </a:r>
            <a:r>
              <a:rPr lang="pt-PT" b="1" dirty="0" smtClean="0"/>
              <a:t>-220,2 ºC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8,6810 × 10</a:t>
            </a:r>
            <a:r>
              <a:rPr lang="pt-PT" b="1" baseline="30000" dirty="0" smtClean="0"/>
              <a:t>25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27</a:t>
            </a:r>
          </a:p>
        </p:txBody>
      </p:sp>
      <p:sp>
        <p:nvSpPr>
          <p:cNvPr id="6" name="Rectângulo 5"/>
          <p:cNvSpPr/>
          <p:nvPr/>
        </p:nvSpPr>
        <p:spPr>
          <a:xfrm>
            <a:off x="3329608" y="1988840"/>
            <a:ext cx="5634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É um planeta singular, cujo eixo de rotação coincide praticamente com o plano orbital. Com o raio equatorial de 25.559 </a:t>
            </a:r>
            <a:r>
              <a:rPr lang="pt-PT" b="1" dirty="0" smtClean="0"/>
              <a:t>k</a:t>
            </a:r>
            <a:r>
              <a:rPr lang="pt-PT" b="1" dirty="0" smtClean="0"/>
              <a:t>m </a:t>
            </a:r>
            <a:r>
              <a:rPr lang="pt-PT" b="1" dirty="0" smtClean="0"/>
              <a:t>e a massa equivalente a 14,5 massas terrestres, o planeta Úrano pode considerar-se irmão gémeo do longínquo Neptuno. A coloração verde-azulada da atmosfera deve-se à abundância de metano gasoso que absorve a luz do Sol. Além disso, o composto condensa-se a altitudes bastante elevadas e forma uma camada de nuvens.</a:t>
            </a:r>
            <a:endParaRPr lang="pt-PT" b="1" dirty="0"/>
          </a:p>
        </p:txBody>
      </p:sp>
      <p:pic>
        <p:nvPicPr>
          <p:cNvPr id="7" name="Imagem 6" descr="50px-Uranus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4408" y="5949280"/>
            <a:ext cx="692274" cy="6922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Neptuno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609px-Neptun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1916832"/>
            <a:ext cx="2448272" cy="2412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869160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49 572 km</a:t>
            </a:r>
            <a:br>
              <a:rPr lang="pt-PT" b="1" dirty="0" smtClean="0"/>
            </a:br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7,65 × 10</a:t>
            </a:r>
            <a:r>
              <a:rPr lang="pt-PT" b="1" baseline="30000" dirty="0" smtClean="0"/>
              <a:t>9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endParaRPr lang="pt-PT" b="1" dirty="0" smtClean="0"/>
          </a:p>
          <a:p>
            <a:r>
              <a:rPr lang="pt-PT" b="1" dirty="0" smtClean="0"/>
              <a:t>Temperatura média:</a:t>
            </a:r>
            <a:r>
              <a:rPr lang="pt-PT" b="1" u="sng" dirty="0" smtClean="0"/>
              <a:t>			</a:t>
            </a:r>
            <a:r>
              <a:rPr lang="pt-PT" b="1" dirty="0" smtClean="0"/>
              <a:t>-220,15 ºC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1,024 × 10</a:t>
            </a:r>
            <a:r>
              <a:rPr lang="pt-PT" b="1" baseline="30000" dirty="0" smtClean="0"/>
              <a:t>26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13</a:t>
            </a:r>
            <a:endParaRPr lang="pt-PT" b="1" dirty="0" smtClean="0"/>
          </a:p>
        </p:txBody>
      </p:sp>
      <p:pic>
        <p:nvPicPr>
          <p:cNvPr id="6" name="Imagem 5" descr="50px-Neptune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2400" y="5949280"/>
            <a:ext cx="692274" cy="692274"/>
          </a:xfrm>
          <a:prstGeom prst="rect">
            <a:avLst/>
          </a:prstGeom>
        </p:spPr>
      </p:pic>
      <p:sp>
        <p:nvSpPr>
          <p:cNvPr id="10" name="Rectângulo 9"/>
          <p:cNvSpPr/>
          <p:nvPr/>
        </p:nvSpPr>
        <p:spPr>
          <a:xfrm>
            <a:off x="3347864" y="1988841"/>
            <a:ext cx="55446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A órbita de Neptuno situa-se a uma distância de 4.497 milhões de Quilómetros do Sol e para completar uma volta necessita de 165 anos. O planeta possui uma massa 17 vezes superior à da Terra, e uma densidade média igual a 1,64 vezes a da água. Não apresenta uma separação nítida entre uma atmosfera gasosa e uma superfície sólida, pelo que se define convencionalmente como nível zero, o correspondente à pressão de 1 bar. </a:t>
            </a:r>
          </a:p>
          <a:p>
            <a:endParaRPr lang="pt-PT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Planetas Rochosos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6" name="Marcador de Posição de Conteúdo 5" descr="Planetasrochosos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32856"/>
            <a:ext cx="9144000" cy="3986213"/>
          </a:xfrm>
        </p:spPr>
      </p:pic>
      <p:sp>
        <p:nvSpPr>
          <p:cNvPr id="7" name="Rectângulo 6"/>
          <p:cNvSpPr/>
          <p:nvPr/>
        </p:nvSpPr>
        <p:spPr>
          <a:xfrm>
            <a:off x="0" y="1484784"/>
            <a:ext cx="9144000" cy="86409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Mercúrio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800px-Mercury_in_color_-_Prockter0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772816"/>
            <a:ext cx="3520392" cy="23762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4139952" y="184482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 </a:t>
            </a:r>
            <a:r>
              <a:rPr lang="pt-PT" b="1" dirty="0" smtClean="0"/>
              <a:t>  </a:t>
            </a:r>
            <a:endParaRPr lang="pt-PT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4869160"/>
            <a:ext cx="8568952" cy="25853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4879,4km			</a:t>
            </a:r>
          </a:p>
          <a:p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7,48 × 10</a:t>
            </a:r>
            <a:r>
              <a:rPr lang="pt-PT" b="1" baseline="30000" dirty="0" smtClean="0"/>
              <a:t>7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r>
              <a:rPr lang="pt-PT" b="1" dirty="0" smtClean="0"/>
              <a:t>			</a:t>
            </a:r>
          </a:p>
          <a:p>
            <a:r>
              <a:rPr lang="pt-PT" b="1" dirty="0" smtClean="0"/>
              <a:t>Variação de Temperatura:</a:t>
            </a:r>
            <a:r>
              <a:rPr lang="pt-PT" b="1" u="sng" dirty="0" smtClean="0"/>
              <a:t>			</a:t>
            </a:r>
            <a:r>
              <a:rPr lang="pt-PT" b="1" dirty="0" smtClean="0"/>
              <a:t>-173 a 427 ºC			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3,3022 × 10</a:t>
            </a:r>
            <a:r>
              <a:rPr lang="pt-PT" b="1" baseline="30000" dirty="0" smtClean="0"/>
              <a:t>23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não tem</a:t>
            </a:r>
          </a:p>
          <a:p>
            <a:r>
              <a:rPr lang="pt-PT" dirty="0" smtClean="0"/>
              <a:t> </a:t>
            </a:r>
          </a:p>
          <a:p>
            <a:endParaRPr lang="pt-PT" dirty="0" smtClean="0"/>
          </a:p>
          <a:p>
            <a:r>
              <a:rPr lang="pt-PT" dirty="0" smtClean="0"/>
              <a:t>		 </a:t>
            </a:r>
          </a:p>
          <a:p>
            <a:endParaRPr lang="pt-PT" dirty="0"/>
          </a:p>
        </p:txBody>
      </p:sp>
      <p:sp>
        <p:nvSpPr>
          <p:cNvPr id="8" name="Rectângulo 7"/>
          <p:cNvSpPr/>
          <p:nvPr/>
        </p:nvSpPr>
        <p:spPr>
          <a:xfrm>
            <a:off x="4211960" y="191683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b="1" dirty="0" smtClean="0"/>
              <a:t>Mercúrio é o menor e o mais interno planeta do Sistema solar, demorando 87,969 dias terrestres a completar uma volta em torno do Sol. A órbita de Mercúrio tem a maior excentricidade e a menor inclinação axial de todo o sistema solar, completando três rotações sobre seu eixo a cada duas órbitas.</a:t>
            </a:r>
            <a:endParaRPr lang="pt-PT" b="1" dirty="0"/>
          </a:p>
        </p:txBody>
      </p:sp>
      <p:pic>
        <p:nvPicPr>
          <p:cNvPr id="9" name="Imagem 8" descr="50px-Mercury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093296"/>
            <a:ext cx="548258" cy="5482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Vénus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4941168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6051,8 km		</a:t>
            </a:r>
          </a:p>
          <a:p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4,60 × 10</a:t>
            </a:r>
            <a:r>
              <a:rPr lang="pt-PT" b="1" baseline="30000" dirty="0" smtClean="0"/>
              <a:t>8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r>
              <a:rPr lang="pt-PT" b="1" dirty="0" smtClean="0"/>
              <a:t>		</a:t>
            </a:r>
          </a:p>
          <a:p>
            <a:r>
              <a:rPr lang="pt-PT" b="1" dirty="0" smtClean="0"/>
              <a:t>Temperatura:</a:t>
            </a:r>
            <a:r>
              <a:rPr lang="pt-PT" b="1" u="sng" dirty="0" smtClean="0"/>
              <a:t>				</a:t>
            </a:r>
            <a:r>
              <a:rPr lang="pt-PT" b="1" dirty="0" smtClean="0"/>
              <a:t>461,85 ºC		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4,8685 × 10</a:t>
            </a:r>
            <a:r>
              <a:rPr lang="pt-PT" b="1" baseline="30000" dirty="0" smtClean="0"/>
              <a:t>24</a:t>
            </a:r>
            <a:r>
              <a:rPr lang="pt-PT" b="1" dirty="0" smtClean="0"/>
              <a:t> kg</a:t>
            </a:r>
            <a:r>
              <a:rPr lang="pt-PT" dirty="0" smtClean="0"/>
              <a:t> </a:t>
            </a:r>
            <a:endParaRPr lang="pt-PT" b="1" dirty="0" smtClean="0"/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não tem</a:t>
            </a:r>
          </a:p>
          <a:p>
            <a:r>
              <a:rPr lang="pt-PT" dirty="0" smtClean="0"/>
              <a:t> </a:t>
            </a:r>
            <a:endParaRPr lang="pt-PT" dirty="0"/>
          </a:p>
        </p:txBody>
      </p:sp>
      <p:pic>
        <p:nvPicPr>
          <p:cNvPr id="7" name="Marcador de Posição de Conteúdo 6" descr="venus0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1844824"/>
            <a:ext cx="2437345" cy="26229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CaixaDeTexto 7"/>
          <p:cNvSpPr txBox="1"/>
          <p:nvPr/>
        </p:nvSpPr>
        <p:spPr>
          <a:xfrm>
            <a:off x="3347864" y="198884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47864" y="1916832"/>
            <a:ext cx="5472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Vénus, o segundo planeta do sistema solar por ordem de distância ao Sol, é o que pode aproximar-se mais da Terra e o astro mais luminoso do nosso céu, depois do Sol e da Lua. A órbita que o planeta percorre em 225 dias é praticamente circular. A rotação sobre o seu eixo é extremamente lenta, com um "dia" que dura quase 243 dias terrestres, efectuando-se em sentido retrógrado ao contrário dos outros planetas rochosos do Sistema Solar.</a:t>
            </a:r>
            <a:endParaRPr lang="pt-PT" b="1" dirty="0"/>
          </a:p>
        </p:txBody>
      </p:sp>
      <p:pic>
        <p:nvPicPr>
          <p:cNvPr id="10" name="Imagem 9" descr="75px-Venus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093296"/>
            <a:ext cx="570359" cy="5703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Terra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599px-The_Earth_seen_from_Apollo_1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988840"/>
            <a:ext cx="2376264" cy="23762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797152"/>
            <a:ext cx="662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12 756,27 km</a:t>
            </a:r>
          </a:p>
          <a:p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5,10072 × 10</a:t>
            </a:r>
            <a:r>
              <a:rPr lang="pt-PT" b="1" baseline="30000" dirty="0" smtClean="0"/>
              <a:t>8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endParaRPr lang="pt-PT" b="1" dirty="0" smtClean="0"/>
          </a:p>
          <a:p>
            <a:r>
              <a:rPr lang="pt-PT" b="1" dirty="0" smtClean="0"/>
              <a:t>Variação da temperatura:</a:t>
            </a:r>
            <a:r>
              <a:rPr lang="pt-PT" b="1" u="sng" dirty="0" smtClean="0"/>
              <a:t>			</a:t>
            </a:r>
            <a:r>
              <a:rPr lang="pt-PT" b="1" dirty="0" smtClean="0"/>
              <a:t>-84,15 a 59,85 ºC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5,9742 × 10</a:t>
            </a:r>
            <a:r>
              <a:rPr lang="pt-PT" b="1" baseline="30000" dirty="0" smtClean="0"/>
              <a:t>24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1 (Lua)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347864" y="1916832"/>
            <a:ext cx="52565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A Terra é o terceiro planeta do sistema solar, a contar a partir do Sol e o quinto em diâmetro. </a:t>
            </a:r>
          </a:p>
          <a:p>
            <a:r>
              <a:rPr lang="pt-PT" b="1" dirty="0" smtClean="0"/>
              <a:t>Entre os planetas do Sistema Solar, a Terra tem condições únicas: mantém grandes quantidades de água, tem placas tectónicas e um forte campo magnético. A atmosfera interage com os sistemas vivos. A ciência moderna coloca a Terra como único corpo planetário que possui vida, na forma como a reconhecemos.</a:t>
            </a:r>
            <a:endParaRPr lang="pt-PT" b="1" dirty="0"/>
          </a:p>
        </p:txBody>
      </p:sp>
      <p:pic>
        <p:nvPicPr>
          <p:cNvPr id="7" name="Imagem 6" descr="50px-Earth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60432" y="6165304"/>
            <a:ext cx="47625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Marte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Mars_Hubbl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916832"/>
            <a:ext cx="2376264" cy="23762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725144"/>
            <a:ext cx="6678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6 792,4,4 km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1,45 × 10</a:t>
            </a:r>
            <a:r>
              <a:rPr lang="pt-PT" b="1" baseline="30000" dirty="0" smtClean="0"/>
              <a:t>8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Variação da temperatura:</a:t>
            </a:r>
            <a:r>
              <a:rPr lang="pt-PT" b="1" u="sng" dirty="0" smtClean="0"/>
              <a:t>			</a:t>
            </a:r>
            <a:r>
              <a:rPr lang="pt-PT" b="1" dirty="0" smtClean="0"/>
              <a:t>-87 a -5 ºC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6,4185 × 10</a:t>
            </a:r>
            <a:r>
              <a:rPr lang="pt-PT" b="1" baseline="30000" dirty="0" smtClean="0"/>
              <a:t>23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2 (</a:t>
            </a:r>
            <a:r>
              <a:rPr lang="pt-PT" b="1" dirty="0" err="1" smtClean="0"/>
              <a:t>Deimos</a:t>
            </a:r>
            <a:r>
              <a:rPr lang="pt-PT" b="1" dirty="0" smtClean="0"/>
              <a:t> e </a:t>
            </a:r>
            <a:r>
              <a:rPr lang="pt-PT" b="1" dirty="0" err="1" smtClean="0"/>
              <a:t>Fobos</a:t>
            </a:r>
            <a:r>
              <a:rPr lang="pt-PT" b="1" dirty="0" smtClean="0"/>
              <a:t>)</a:t>
            </a:r>
          </a:p>
        </p:txBody>
      </p:sp>
      <p:sp>
        <p:nvSpPr>
          <p:cNvPr id="6" name="Rectângulo 5"/>
          <p:cNvSpPr/>
          <p:nvPr/>
        </p:nvSpPr>
        <p:spPr>
          <a:xfrm>
            <a:off x="3419872" y="1916832"/>
            <a:ext cx="52565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Conhecido pela sua característica coloração avermelhada, o planeta gira em volta do Sol a uma distância média de 228 milhões de quilómetros. A sua trajectória é marcadamente elíptica, demorando 686,98 dias para dar uma volta completa em redor do Sol e o seu plano orbital tem uma inclinação de apenas 1,86º em relação à órbita terrestre.</a:t>
            </a:r>
            <a:endParaRPr lang="pt-PT" b="1" dirty="0"/>
          </a:p>
        </p:txBody>
      </p:sp>
      <p:pic>
        <p:nvPicPr>
          <p:cNvPr id="7" name="Imagem 6" descr="75px-Mars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6021288"/>
            <a:ext cx="642367" cy="642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Planetas Gasosos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Planetas_gasos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98992"/>
            <a:ext cx="9144000" cy="3977640"/>
          </a:xfrm>
        </p:spPr>
      </p:pic>
      <p:sp>
        <p:nvSpPr>
          <p:cNvPr id="7" name="Rectângulo 6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0" y="1484784"/>
            <a:ext cx="9144000" cy="64807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3999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Júpiter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600px-Jupite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844824"/>
            <a:ext cx="2376264" cy="23762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653136"/>
            <a:ext cx="66967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142 984 km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6,218 × 10</a:t>
            </a:r>
            <a:r>
              <a:rPr lang="pt-PT" b="1" baseline="30000" dirty="0" smtClean="0"/>
              <a:t>10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Temperatura média:</a:t>
            </a:r>
            <a:r>
              <a:rPr lang="pt-PT" b="1" u="sng" dirty="0" smtClean="0"/>
              <a:t>			</a:t>
            </a:r>
            <a:r>
              <a:rPr lang="pt-PT" b="1" dirty="0" smtClean="0"/>
              <a:t>-108 ºC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1,899 × 10</a:t>
            </a:r>
            <a:r>
              <a:rPr lang="pt-PT" b="1" baseline="30000" dirty="0" smtClean="0"/>
              <a:t>27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63</a:t>
            </a:r>
          </a:p>
        </p:txBody>
      </p:sp>
      <p:pic>
        <p:nvPicPr>
          <p:cNvPr id="8" name="Imagem 7" descr="12422514771539765651Jupiter_symbol_svg_h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5949280"/>
            <a:ext cx="509075" cy="625737"/>
          </a:xfrm>
          <a:prstGeom prst="rect">
            <a:avLst/>
          </a:prstGeom>
        </p:spPr>
      </p:pic>
      <p:sp>
        <p:nvSpPr>
          <p:cNvPr id="9" name="Rectângulo 8"/>
          <p:cNvSpPr/>
          <p:nvPr/>
        </p:nvSpPr>
        <p:spPr>
          <a:xfrm>
            <a:off x="3491880" y="1988840"/>
            <a:ext cx="51125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O planeta gigante é o centro de um sistema composto por 63 satélites e um ténue anel. Embora Vénus o supere em esplendor no céu da aurora ou do crepúsculo, Júpiter é sem dúvida, o planeta mais espectacular, inclusive para quem apenas disponha de um modesto instrumento óptico para a sua observação.</a:t>
            </a:r>
            <a:endParaRPr lang="pt-PT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Saturno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480px-Saturn_(planet)_larg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rot="16200000">
            <a:off x="835658" y="1692734"/>
            <a:ext cx="2368849" cy="296106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ângulo 4"/>
          <p:cNvSpPr/>
          <p:nvPr/>
        </p:nvSpPr>
        <p:spPr>
          <a:xfrm>
            <a:off x="611560" y="4869160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Diâmetro:</a:t>
            </a:r>
            <a:r>
              <a:rPr lang="pt-PT" b="1" u="sng" dirty="0" smtClean="0"/>
              <a:t>				</a:t>
            </a:r>
            <a:r>
              <a:rPr lang="pt-PT" b="1" dirty="0" smtClean="0"/>
              <a:t>120 536 km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Área da superfície:</a:t>
            </a:r>
            <a:r>
              <a:rPr lang="pt-PT" b="1" u="sng" dirty="0" smtClean="0"/>
              <a:t>				</a:t>
            </a:r>
            <a:r>
              <a:rPr lang="pt-PT" b="1" dirty="0" smtClean="0"/>
              <a:t>4,38 × 10</a:t>
            </a:r>
            <a:r>
              <a:rPr lang="pt-PT" b="1" baseline="30000" dirty="0" smtClean="0"/>
              <a:t>10</a:t>
            </a:r>
            <a:r>
              <a:rPr lang="pt-PT" b="1" dirty="0" smtClean="0"/>
              <a:t> </a:t>
            </a:r>
            <a:r>
              <a:rPr lang="pt-PT" b="1" dirty="0" err="1" smtClean="0"/>
              <a:t>km²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Temperatura média:</a:t>
            </a:r>
            <a:r>
              <a:rPr lang="pt-PT" b="1" u="sng" dirty="0" smtClean="0"/>
              <a:t>			</a:t>
            </a:r>
            <a:r>
              <a:rPr lang="pt-PT" b="1" dirty="0" smtClean="0"/>
              <a:t>-</a:t>
            </a:r>
            <a:r>
              <a:rPr lang="pt-PT" dirty="0" smtClean="0"/>
              <a:t> </a:t>
            </a:r>
            <a:r>
              <a:rPr lang="pt-PT" b="1" dirty="0" smtClean="0"/>
              <a:t>134 ºC </a:t>
            </a:r>
          </a:p>
          <a:p>
            <a:r>
              <a:rPr lang="pt-PT" b="1" dirty="0" smtClean="0"/>
              <a:t>Massa:</a:t>
            </a:r>
            <a:r>
              <a:rPr lang="pt-PT" b="1" u="sng" dirty="0" smtClean="0"/>
              <a:t>					</a:t>
            </a:r>
            <a:r>
              <a:rPr lang="pt-PT" b="1" dirty="0" smtClean="0"/>
              <a:t>5,688 × 10</a:t>
            </a:r>
            <a:r>
              <a:rPr lang="pt-PT" b="1" baseline="30000" dirty="0" smtClean="0"/>
              <a:t>26</a:t>
            </a:r>
            <a:r>
              <a:rPr lang="pt-PT" b="1" dirty="0" smtClean="0"/>
              <a:t> kg</a:t>
            </a:r>
          </a:p>
          <a:p>
            <a:r>
              <a:rPr lang="pt-PT" b="1" dirty="0" smtClean="0"/>
              <a:t>Satélites naturais:</a:t>
            </a:r>
            <a:r>
              <a:rPr lang="pt-PT" b="1" u="sng" dirty="0" smtClean="0"/>
              <a:t>				</a:t>
            </a:r>
            <a:r>
              <a:rPr lang="pt-PT" b="1" dirty="0" smtClean="0"/>
              <a:t>61</a:t>
            </a:r>
          </a:p>
        </p:txBody>
      </p:sp>
      <p:sp>
        <p:nvSpPr>
          <p:cNvPr id="6" name="Rectângulo 5"/>
          <p:cNvSpPr/>
          <p:nvPr/>
        </p:nvSpPr>
        <p:spPr>
          <a:xfrm>
            <a:off x="3923928" y="2060848"/>
            <a:ext cx="4968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Depois de Júpiter, Saturno é o maior planeta, com uma massa e um volume 95 e 844 vezes, respectivamente, superiores aos da Terra. Destes dados deduz-se que tenha uma densidade média equivalente a 69% da água, o que indica que na composição deste corpo celeste predominam os elementos leves, como o hidrogénio e o hélio.</a:t>
            </a:r>
            <a:endParaRPr lang="pt-PT" b="1" dirty="0"/>
          </a:p>
        </p:txBody>
      </p:sp>
      <p:pic>
        <p:nvPicPr>
          <p:cNvPr id="7" name="Imagem 6" descr="50px-Saturn_symbol_sv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4408" y="5949280"/>
            <a:ext cx="692274" cy="6922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251</TotalTime>
  <Words>409</Words>
  <Application>Microsoft Office PowerPoint</Application>
  <PresentationFormat>Apresentação no Ecrã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Módulo</vt:lpstr>
      <vt:lpstr>O que existe no Sistema Solar</vt:lpstr>
      <vt:lpstr>Planetas Rochosos</vt:lpstr>
      <vt:lpstr>Mercúrio</vt:lpstr>
      <vt:lpstr>Vénus</vt:lpstr>
      <vt:lpstr>Terra</vt:lpstr>
      <vt:lpstr>Marte</vt:lpstr>
      <vt:lpstr>Planetas Gasosos</vt:lpstr>
      <vt:lpstr>Júpiter</vt:lpstr>
      <vt:lpstr>Saturno</vt:lpstr>
      <vt:lpstr>Urano   </vt:lpstr>
      <vt:lpstr>Neptuno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existe no Sistema Solar</dc:title>
  <dc:creator>in</dc:creator>
  <cp:lastModifiedBy>in</cp:lastModifiedBy>
  <cp:revision>27</cp:revision>
  <dcterms:created xsi:type="dcterms:W3CDTF">2010-12-07T17:20:26Z</dcterms:created>
  <dcterms:modified xsi:type="dcterms:W3CDTF">2010-12-09T21:26:00Z</dcterms:modified>
</cp:coreProperties>
</file>